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306" r:id="rId3"/>
    <p:sldId id="308" r:id="rId4"/>
    <p:sldId id="309" r:id="rId5"/>
    <p:sldId id="310" r:id="rId6"/>
    <p:sldId id="313" r:id="rId7"/>
    <p:sldId id="315" r:id="rId8"/>
    <p:sldId id="316" r:id="rId9"/>
    <p:sldId id="318" r:id="rId10"/>
    <p:sldId id="322" r:id="rId11"/>
    <p:sldId id="324" r:id="rId12"/>
    <p:sldId id="325" r:id="rId13"/>
    <p:sldId id="326" r:id="rId14"/>
    <p:sldId id="327" r:id="rId15"/>
    <p:sldId id="328" r:id="rId16"/>
    <p:sldId id="329" r:id="rId17"/>
    <p:sldId id="330" r:id="rId18"/>
    <p:sldId id="331" r:id="rId19"/>
    <p:sldId id="262" r:id="rId20"/>
    <p:sldId id="263" r:id="rId21"/>
    <p:sldId id="267" r:id="rId22"/>
    <p:sldId id="268" r:id="rId23"/>
    <p:sldId id="269" r:id="rId24"/>
    <p:sldId id="270" r:id="rId25"/>
    <p:sldId id="278" r:id="rId26"/>
    <p:sldId id="279" r:id="rId27"/>
    <p:sldId id="280" r:id="rId28"/>
    <p:sldId id="282" r:id="rId29"/>
    <p:sldId id="286" r:id="rId30"/>
    <p:sldId id="287" r:id="rId31"/>
    <p:sldId id="291" r:id="rId32"/>
    <p:sldId id="292" r:id="rId33"/>
    <p:sldId id="293" r:id="rId34"/>
    <p:sldId id="299" r:id="rId35"/>
    <p:sldId id="3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F27D"/>
    <a:srgbClr val="41F3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644" autoAdjust="0"/>
  </p:normalViewPr>
  <p:slideViewPr>
    <p:cSldViewPr>
      <p:cViewPr>
        <p:scale>
          <a:sx n="75" d="100"/>
          <a:sy n="75" d="100"/>
        </p:scale>
        <p:origin x="-1224" y="13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CBAB8-E2F8-47B2-A029-DA11C1A38D05}" type="datetimeFigureOut">
              <a:rPr lang="en-IN" smtClean="0"/>
              <a:pPr/>
              <a:t>13-07-2016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0E0BB-CD14-474A-AC1A-BA889BF52F6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4180E0BB-CD14-474A-AC1A-BA889BF52F6E}"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2B562-1577-43A0-ACE4-65CC6FCA9B8B}" type="slidenum">
              <a:rPr lang="en-US"/>
              <a:pPr/>
              <a:t>29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dirty="0"/>
              <a:t>L P G BULLETS ARE AT HIGH RISK OF CORROSION AND PRESSURE BUILD UP DUE TO L P G’S ENDOTHERMIC REACTION DURING CONVERSION TO GAS. THIS CAUSES HALF SHELL TO BECOME CHILLED AND THEREBY CONDENSATION. WITH UGAM INSULMIX THIS CAN BE AVOIDED AND THE RISK IS NULLIFIED.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52309A13-B871-4601-8671-C768AEAAA018}"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52309A13-B871-4601-8671-C768AEAAA018}"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F152E7-9D6B-402C-84CE-1235201953A1}" type="datetimeFigureOut">
              <a:rPr lang="en-IN" smtClean="0"/>
              <a:pPr/>
              <a:t>13-07-2016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09A13-B871-4601-8671-C768AEAAA01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F152E7-9D6B-402C-84CE-1235201953A1}" type="datetimeFigureOut">
              <a:rPr lang="en-IN" smtClean="0"/>
              <a:pPr/>
              <a:t>13-07-2016</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2309A13-B871-4601-8671-C768AEAAA018}"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04664"/>
            <a:ext cx="8364812" cy="1238386"/>
          </a:xfrm>
        </p:spPr>
        <p:txBody>
          <a:bodyPr>
            <a:normAutofit fontScale="90000"/>
          </a:bodyPr>
          <a:lstStyle/>
          <a:p>
            <a:r>
              <a:rPr lang="en-US" dirty="0" smtClean="0"/>
              <a:t>POWER SOLUTION SERVICES</a:t>
            </a:r>
            <a:br>
              <a:rPr lang="en-US" dirty="0" smtClean="0"/>
            </a:br>
            <a:r>
              <a:rPr lang="en-US" sz="2700" dirty="0" smtClean="0">
                <a:solidFill>
                  <a:schemeClr val="tx1">
                    <a:lumMod val="95000"/>
                  </a:schemeClr>
                </a:solidFill>
              </a:rPr>
              <a:t> (INOVATIVE ENERGY SOLUTION)</a:t>
            </a:r>
            <a:r>
              <a:rPr lang="en-US" sz="1600" dirty="0" smtClean="0">
                <a:solidFill>
                  <a:schemeClr val="tx1">
                    <a:lumMod val="95000"/>
                  </a:schemeClr>
                </a:solidFill>
              </a:rPr>
              <a:t/>
            </a:r>
            <a:br>
              <a:rPr lang="en-US" sz="1600" dirty="0" smtClean="0">
                <a:solidFill>
                  <a:schemeClr val="tx1">
                    <a:lumMod val="95000"/>
                  </a:schemeClr>
                </a:solidFill>
              </a:rPr>
            </a:br>
            <a:endParaRPr lang="en-IN" sz="1600" dirty="0">
              <a:solidFill>
                <a:schemeClr val="tx1">
                  <a:lumMod val="95000"/>
                </a:schemeClr>
              </a:solidFill>
            </a:endParaRPr>
          </a:p>
        </p:txBody>
      </p:sp>
      <p:sp>
        <p:nvSpPr>
          <p:cNvPr id="3" name="Subtitle 2"/>
          <p:cNvSpPr>
            <a:spLocks noGrp="1"/>
          </p:cNvSpPr>
          <p:nvPr>
            <p:ph type="subTitle" idx="1"/>
          </p:nvPr>
        </p:nvSpPr>
        <p:spPr>
          <a:xfrm>
            <a:off x="642878" y="1714488"/>
            <a:ext cx="8501122" cy="4099896"/>
          </a:xfrm>
        </p:spPr>
        <p:txBody>
          <a:bodyPr>
            <a:normAutofit lnSpcReduction="10000"/>
          </a:bodyPr>
          <a:lstStyle/>
          <a:p>
            <a:r>
              <a:rPr lang="en-US" dirty="0" smtClean="0">
                <a:solidFill>
                  <a:schemeClr val="accent3">
                    <a:lumMod val="20000"/>
                    <a:lumOff val="80000"/>
                  </a:schemeClr>
                </a:solidFill>
              </a:rPr>
              <a:t>WE DEAL IN</a:t>
            </a:r>
          </a:p>
          <a:p>
            <a:endParaRPr lang="en-US" dirty="0" smtClean="0">
              <a:solidFill>
                <a:srgbClr val="FFFF00"/>
              </a:solidFill>
            </a:endParaRPr>
          </a:p>
          <a:p>
            <a:pPr algn="l">
              <a:buFont typeface="Wingdings" pitchFamily="2" charset="2"/>
              <a:buChar char="q"/>
            </a:pPr>
            <a:r>
              <a:rPr lang="en-US" dirty="0" smtClean="0"/>
              <a:t> THERMAL INSULATION PRODUCTS </a:t>
            </a:r>
          </a:p>
          <a:p>
            <a:pPr algn="l">
              <a:buFont typeface="Wingdings" pitchFamily="2" charset="2"/>
              <a:buChar char="q"/>
            </a:pPr>
            <a:r>
              <a:rPr lang="en-US" dirty="0" smtClean="0"/>
              <a:t> FIRE RETARDANT PRODUCTS </a:t>
            </a:r>
          </a:p>
          <a:p>
            <a:pPr algn="l">
              <a:buFont typeface="Wingdings" pitchFamily="2" charset="2"/>
              <a:buChar char="q"/>
            </a:pPr>
            <a:r>
              <a:rPr lang="en-US" dirty="0" smtClean="0"/>
              <a:t> CHEMICAL RESISTANT PRODUCTS </a:t>
            </a:r>
          </a:p>
          <a:p>
            <a:pPr algn="l">
              <a:buFont typeface="Wingdings" pitchFamily="2" charset="2"/>
              <a:buChar char="q"/>
            </a:pPr>
            <a:r>
              <a:rPr lang="en-US" dirty="0" smtClean="0"/>
              <a:t> WATER PROOFING PRODUCTS </a:t>
            </a:r>
          </a:p>
          <a:p>
            <a:pPr algn="l">
              <a:buFont typeface="Wingdings" pitchFamily="2" charset="2"/>
              <a:buChar char="q"/>
            </a:pPr>
            <a:r>
              <a:rPr lang="en-US" dirty="0" smtClean="0"/>
              <a:t> HEAT RESISTANT PRODUCTS</a:t>
            </a:r>
          </a:p>
          <a:p>
            <a:pPr algn="l">
              <a:buFont typeface="Wingdings" pitchFamily="2" charset="2"/>
              <a:buChar char="q"/>
            </a:pPr>
            <a:r>
              <a:rPr lang="en-US" dirty="0" smtClean="0"/>
              <a:t> ANTI CORROSION PRODUCTS, ETC.</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 V C T I COATING</a:t>
            </a:r>
            <a:endParaRPr lang="en-IN" dirty="0"/>
          </a:p>
        </p:txBody>
      </p:sp>
      <p:sp>
        <p:nvSpPr>
          <p:cNvPr id="3" name="Content Placeholder 2"/>
          <p:cNvSpPr>
            <a:spLocks noGrp="1"/>
          </p:cNvSpPr>
          <p:nvPr>
            <p:ph idx="1"/>
          </p:nvPr>
        </p:nvSpPr>
        <p:spPr>
          <a:xfrm>
            <a:off x="457200" y="5949280"/>
            <a:ext cx="8229600" cy="504056"/>
          </a:xfrm>
        </p:spPr>
        <p:txBody>
          <a:bodyPr>
            <a:normAutofit fontScale="62500" lnSpcReduction="20000"/>
          </a:bodyPr>
          <a:lstStyle/>
          <a:p>
            <a:pPr>
              <a:buNone/>
            </a:pPr>
            <a:r>
              <a:rPr lang="en-US" dirty="0" smtClean="0"/>
              <a:t>V C T I COATING SYSTEM BEING APPLIED OVER REACTION VESSEL</a:t>
            </a:r>
            <a:endParaRPr lang="en-IN" dirty="0"/>
          </a:p>
        </p:txBody>
      </p:sp>
      <p:pic>
        <p:nvPicPr>
          <p:cNvPr id="4" name="Picture 2"/>
          <p:cNvPicPr>
            <a:picLocks noChangeAspect="1" noChangeArrowheads="1"/>
          </p:cNvPicPr>
          <p:nvPr/>
        </p:nvPicPr>
        <p:blipFill>
          <a:blip r:embed="rId2" cstate="print"/>
          <a:srcRect/>
          <a:stretch>
            <a:fillRect/>
          </a:stretch>
        </p:blipFill>
        <p:spPr bwMode="auto">
          <a:xfrm>
            <a:off x="457200" y="1376403"/>
            <a:ext cx="8001000" cy="4494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AU INSULMIX</a:t>
            </a:r>
            <a:endParaRPr lang="en-IN" dirty="0"/>
          </a:p>
        </p:txBody>
      </p:sp>
      <p:sp>
        <p:nvSpPr>
          <p:cNvPr id="3" name="Content Placeholder 2"/>
          <p:cNvSpPr>
            <a:spLocks noGrp="1"/>
          </p:cNvSpPr>
          <p:nvPr>
            <p:ph idx="1"/>
          </p:nvPr>
        </p:nvSpPr>
        <p:spPr/>
        <p:txBody>
          <a:bodyPr>
            <a:normAutofit fontScale="92500"/>
          </a:bodyPr>
          <a:lstStyle/>
          <a:p>
            <a:pPr algn="just">
              <a:lnSpc>
                <a:spcPct val="90000"/>
              </a:lnSpc>
              <a:buNone/>
            </a:pPr>
            <a:r>
              <a:rPr lang="en-US" sz="3200" dirty="0" smtClean="0">
                <a:latin typeface="Symbol" pitchFamily="18" charset="2"/>
              </a:rPr>
              <a:t>¨ </a:t>
            </a:r>
            <a:r>
              <a:rPr lang="en-US" b="1" dirty="0" smtClean="0"/>
              <a:t>The heating in sunlight is mainly due to radiation. Conduction and convection are secondary which transfer such generated heat.</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Conventional insulating products are designed to prevent conduction and convection.</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AU Insulmix is the only product which takes the care of radiation.</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The paint contains Imported Ceramic Microspheres which are used by N A S A for making tiles to cover space shuttles for thermal insulation and which are hollow and having vacuum inside.</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AU INSULMIX</a:t>
            </a:r>
            <a:endParaRPr lang="en-IN" dirty="0"/>
          </a:p>
        </p:txBody>
      </p:sp>
      <p:sp>
        <p:nvSpPr>
          <p:cNvPr id="3" name="Content Placeholder 2"/>
          <p:cNvSpPr>
            <a:spLocks noGrp="1"/>
          </p:cNvSpPr>
          <p:nvPr>
            <p:ph idx="1"/>
          </p:nvPr>
        </p:nvSpPr>
        <p:spPr/>
        <p:txBody>
          <a:bodyPr/>
          <a:lstStyle/>
          <a:p>
            <a:pPr algn="just">
              <a:lnSpc>
                <a:spcPct val="90000"/>
              </a:lnSpc>
              <a:buNone/>
            </a:pPr>
            <a:r>
              <a:rPr lang="en-US" b="1" dirty="0" smtClean="0"/>
              <a:t>    These microspheres reduce the heat generation due to radiation considerably and also help reducing conduction and convection.</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Being ceramic, they are inert and do not take part in any reaction with paint.</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These microspheres are dispersed in water base acrylic latex paint to achieve the weather resistance, total waterproofing effect and getting the elastomeric effect.</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AU INSULMIX</a:t>
            </a:r>
            <a:endParaRPr lang="en-IN" dirty="0"/>
          </a:p>
        </p:txBody>
      </p:sp>
      <p:sp>
        <p:nvSpPr>
          <p:cNvPr id="3" name="Content Placeholder 2"/>
          <p:cNvSpPr>
            <a:spLocks noGrp="1"/>
          </p:cNvSpPr>
          <p:nvPr>
            <p:ph idx="1"/>
          </p:nvPr>
        </p:nvSpPr>
        <p:spPr/>
        <p:txBody>
          <a:bodyPr/>
          <a:lstStyle/>
          <a:p>
            <a:pPr algn="just">
              <a:lnSpc>
                <a:spcPct val="90000"/>
              </a:lnSpc>
              <a:buNone/>
            </a:pPr>
            <a:r>
              <a:rPr lang="en-US" b="1" dirty="0" smtClean="0"/>
              <a:t>     Being elastomeric it takes the care of expansion and contraction of the surface on which it is applied. Also after application of this, any conventional waterproofing is not required to the building.</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Since it is always visible on the top, any damage to it due to drilling, hammering or chipping can be repaired there only. </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Acrylic latex and special type of additives makes the coating very hard to take the wear and tear of the terraces easily.</a:t>
            </a:r>
            <a:r>
              <a:rPr lang="en-US" sz="3200" dirty="0" smtClean="0"/>
              <a:t> </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itchFamily="34" charset="0"/>
              </a:rPr>
              <a:t>AU INSULMIX</a:t>
            </a:r>
            <a:endParaRPr lang="en-IN" dirty="0"/>
          </a:p>
        </p:txBody>
      </p:sp>
      <p:sp>
        <p:nvSpPr>
          <p:cNvPr id="3" name="Content Placeholder 2"/>
          <p:cNvSpPr>
            <a:spLocks noGrp="1"/>
          </p:cNvSpPr>
          <p:nvPr>
            <p:ph idx="1"/>
          </p:nvPr>
        </p:nvSpPr>
        <p:spPr/>
        <p:txBody>
          <a:bodyPr/>
          <a:lstStyle/>
          <a:p>
            <a:pPr algn="just">
              <a:lnSpc>
                <a:spcPct val="90000"/>
              </a:lnSpc>
              <a:buNone/>
            </a:pPr>
            <a:r>
              <a:rPr lang="en-US" dirty="0" smtClean="0"/>
              <a:t>    </a:t>
            </a:r>
            <a:r>
              <a:rPr lang="en-US" b="1" dirty="0" smtClean="0"/>
              <a:t>It can be applied on Concrete, G. I. Sheets, as well as Asbestos sheets and to the exterior of the building. </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It is mainly suggested for Roofs, Walls, Freezer vans, or any surface needing heat insulation.</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On a bare concrete terrace, it’s application has shown the difference of 20 deg. Celsius checked with infrared thermometer at 2.30pm.</a:t>
            </a:r>
            <a:r>
              <a:rPr lang="en-US" dirty="0" smtClean="0"/>
              <a:t> </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AU INSULMIX</a:t>
            </a:r>
            <a:endParaRPr lang="en-IN" dirty="0"/>
          </a:p>
        </p:txBody>
      </p:sp>
      <p:sp>
        <p:nvSpPr>
          <p:cNvPr id="3" name="Content Placeholder 2"/>
          <p:cNvSpPr>
            <a:spLocks noGrp="1"/>
          </p:cNvSpPr>
          <p:nvPr>
            <p:ph idx="1"/>
          </p:nvPr>
        </p:nvSpPr>
        <p:spPr/>
        <p:txBody>
          <a:bodyPr>
            <a:normAutofit/>
          </a:bodyPr>
          <a:lstStyle/>
          <a:p>
            <a:pPr algn="just">
              <a:lnSpc>
                <a:spcPct val="90000"/>
              </a:lnSpc>
              <a:buNone/>
            </a:pPr>
            <a:r>
              <a:rPr lang="en-US" b="1" dirty="0" smtClean="0"/>
              <a:t>     It is tested by I. I. T. Mumbai. And National Coatings Corporation California, U. S. A.</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If undisturbed it does not need reapplication for about ten years.</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If applied externally to the buildings having central air conditioning the energy costs are reduced by minimum of 15% per month. </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In some cases where the application is done both interior and exterior, 40% saving is achieved. Hence ideal saving can be achieved just by applying AU Insulmix paint.</a:t>
            </a:r>
            <a:r>
              <a:rPr lang="en-US" sz="3200" dirty="0" smtClean="0"/>
              <a:t>   </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itchFamily="34" charset="0"/>
              </a:rPr>
              <a:t>AU INSULMIX</a:t>
            </a:r>
            <a:endParaRPr lang="en-IN" dirty="0"/>
          </a:p>
        </p:txBody>
      </p:sp>
      <p:sp>
        <p:nvSpPr>
          <p:cNvPr id="3" name="Content Placeholder 2"/>
          <p:cNvSpPr>
            <a:spLocks noGrp="1"/>
          </p:cNvSpPr>
          <p:nvPr>
            <p:ph idx="1"/>
          </p:nvPr>
        </p:nvSpPr>
        <p:spPr/>
        <p:txBody>
          <a:bodyPr/>
          <a:lstStyle/>
          <a:p>
            <a:pPr algn="just">
              <a:lnSpc>
                <a:spcPct val="90000"/>
              </a:lnSpc>
              <a:buNone/>
            </a:pPr>
            <a:r>
              <a:rPr lang="en-US" b="1" dirty="0" smtClean="0"/>
              <a:t>     In some cases where heavily leaking roofs were coated with AU INSULMIX and the roofs now show no sign of any leaks.</a:t>
            </a:r>
            <a:endParaRPr lang="en-US" dirty="0" smtClean="0"/>
          </a:p>
          <a:p>
            <a:pPr algn="just">
              <a:lnSpc>
                <a:spcPct val="90000"/>
              </a:lnSpc>
              <a:buNone/>
            </a:pPr>
            <a:r>
              <a:rPr lang="en-US" dirty="0" smtClean="0">
                <a:latin typeface="Symbol" pitchFamily="18" charset="2"/>
              </a:rPr>
              <a:t>¨</a:t>
            </a:r>
            <a:r>
              <a:rPr lang="en-US" dirty="0" smtClean="0"/>
              <a:t>     </a:t>
            </a:r>
            <a:r>
              <a:rPr lang="en-US" b="1" dirty="0" smtClean="0"/>
              <a:t>Also since it can be manufactured in any shade, it is ideal for exterior surfaces as well as smoother version is available for interior use as finish coat.</a:t>
            </a:r>
            <a:endParaRPr lang="en-US" dirty="0" smtClean="0"/>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AU INSULMIX</a:t>
            </a:r>
            <a:endParaRPr lang="en-IN" dirty="0"/>
          </a:p>
        </p:txBody>
      </p:sp>
      <p:sp>
        <p:nvSpPr>
          <p:cNvPr id="3" name="Content Placeholder 2"/>
          <p:cNvSpPr>
            <a:spLocks noGrp="1"/>
          </p:cNvSpPr>
          <p:nvPr>
            <p:ph idx="1"/>
          </p:nvPr>
        </p:nvSpPr>
        <p:spPr/>
        <p:txBody>
          <a:bodyPr>
            <a:normAutofit lnSpcReduction="10000"/>
          </a:bodyPr>
          <a:lstStyle/>
          <a:p>
            <a:pPr>
              <a:spcBef>
                <a:spcPct val="0"/>
              </a:spcBef>
              <a:buFontTx/>
              <a:buNone/>
            </a:pPr>
            <a:r>
              <a:rPr lang="en-US" u="sng" dirty="0" smtClean="0"/>
              <a:t>A Few References :</a:t>
            </a:r>
            <a:endParaRPr lang="en-US" dirty="0" smtClean="0">
              <a:latin typeface="Times New Roman" pitchFamily="18" charset="0"/>
            </a:endParaRPr>
          </a:p>
          <a:p>
            <a:pPr eaLnBrk="0" hangingPunct="0">
              <a:spcBef>
                <a:spcPct val="0"/>
              </a:spcBef>
              <a:buFontTx/>
              <a:buNone/>
            </a:pPr>
            <a:r>
              <a:rPr lang="en-US" u="sng" dirty="0" smtClean="0"/>
              <a:t>Roofing Jobs</a:t>
            </a:r>
            <a:endParaRPr lang="en-US" dirty="0" smtClean="0">
              <a:latin typeface="Times New Roman" pitchFamily="18" charset="0"/>
            </a:endParaRPr>
          </a:p>
          <a:p>
            <a:pPr eaLnBrk="0" hangingPunct="0">
              <a:spcBef>
                <a:spcPct val="0"/>
              </a:spcBef>
              <a:buFontTx/>
              <a:buNone/>
            </a:pPr>
            <a:r>
              <a:rPr lang="en-US" dirty="0" smtClean="0"/>
              <a:t>    </a:t>
            </a:r>
            <a:endParaRPr lang="en-US" dirty="0" smtClean="0">
              <a:latin typeface="Times New Roman" pitchFamily="18" charset="0"/>
            </a:endParaRPr>
          </a:p>
          <a:p>
            <a:pPr eaLnBrk="0" hangingPunct="0">
              <a:spcBef>
                <a:spcPct val="0"/>
              </a:spcBef>
              <a:buFontTx/>
              <a:buNone/>
            </a:pPr>
            <a:r>
              <a:rPr lang="en-US" dirty="0" smtClean="0"/>
              <a:t>1.  </a:t>
            </a:r>
            <a:r>
              <a:rPr lang="en-US" dirty="0" err="1" smtClean="0"/>
              <a:t>Glaxo</a:t>
            </a:r>
            <a:r>
              <a:rPr lang="en-US" dirty="0" smtClean="0"/>
              <a:t>                 	</a:t>
            </a:r>
            <a:r>
              <a:rPr lang="en-US" dirty="0" err="1" smtClean="0"/>
              <a:t>Nashik</a:t>
            </a:r>
            <a:r>
              <a:rPr lang="en-US" dirty="0" smtClean="0"/>
              <a:t>    	- 	5000 </a:t>
            </a:r>
            <a:r>
              <a:rPr lang="en-US" dirty="0" err="1" smtClean="0"/>
              <a:t>SqM</a:t>
            </a:r>
            <a:endParaRPr lang="en-US" dirty="0" smtClean="0">
              <a:latin typeface="Times New Roman" pitchFamily="18" charset="0"/>
            </a:endParaRPr>
          </a:p>
          <a:p>
            <a:pPr marL="651510" indent="-514350" eaLnBrk="0" hangingPunct="0">
              <a:spcBef>
                <a:spcPct val="0"/>
              </a:spcBef>
              <a:buFontTx/>
              <a:buAutoNum type="arabicPeriod" startAt="2"/>
            </a:pPr>
            <a:r>
              <a:rPr lang="en-US" dirty="0" err="1" smtClean="0"/>
              <a:t>Rapatkkos</a:t>
            </a:r>
            <a:r>
              <a:rPr lang="en-US" dirty="0" smtClean="0"/>
              <a:t>           	Roha      	-  	3500 </a:t>
            </a:r>
            <a:r>
              <a:rPr lang="en-US" dirty="0" err="1" smtClean="0"/>
              <a:t>SqM</a:t>
            </a:r>
            <a:endParaRPr lang="en-US" dirty="0" smtClean="0"/>
          </a:p>
          <a:p>
            <a:pPr marL="651510" indent="-514350" eaLnBrk="0" hangingPunct="0">
              <a:spcBef>
                <a:spcPct val="0"/>
              </a:spcBef>
              <a:buFontTx/>
              <a:buAutoNum type="arabicPeriod" startAt="2"/>
            </a:pPr>
            <a:r>
              <a:rPr lang="en-US" dirty="0" smtClean="0"/>
              <a:t>Emcure </a:t>
            </a:r>
            <a:r>
              <a:rPr lang="en-US" dirty="0" err="1" smtClean="0"/>
              <a:t>Pharma</a:t>
            </a:r>
            <a:r>
              <a:rPr lang="en-US" dirty="0" smtClean="0"/>
              <a:t>    	Pune      	-  	8000 </a:t>
            </a:r>
            <a:r>
              <a:rPr lang="en-US" dirty="0" err="1" smtClean="0"/>
              <a:t>SqM</a:t>
            </a:r>
            <a:endParaRPr lang="en-US" dirty="0" smtClean="0">
              <a:latin typeface="Times New Roman" pitchFamily="18" charset="0"/>
            </a:endParaRPr>
          </a:p>
          <a:p>
            <a:pPr eaLnBrk="0" hangingPunct="0">
              <a:spcBef>
                <a:spcPct val="0"/>
              </a:spcBef>
              <a:buFontTx/>
              <a:buNone/>
            </a:pPr>
            <a:r>
              <a:rPr lang="en-US" dirty="0" smtClean="0"/>
              <a:t>4.  Shopping Mall      	Goa       	-  	5000 </a:t>
            </a:r>
            <a:r>
              <a:rPr lang="en-US" dirty="0" err="1" smtClean="0"/>
              <a:t>SqM</a:t>
            </a:r>
            <a:endParaRPr lang="en-US" dirty="0" smtClean="0">
              <a:latin typeface="Times New Roman" pitchFamily="18" charset="0"/>
            </a:endParaRPr>
          </a:p>
          <a:p>
            <a:pPr eaLnBrk="0" hangingPunct="0">
              <a:spcBef>
                <a:spcPct val="0"/>
              </a:spcBef>
              <a:buFontTx/>
              <a:buNone/>
            </a:pPr>
            <a:r>
              <a:rPr lang="en-US" dirty="0" smtClean="0"/>
              <a:t>5.  TVS                     	Chennai 	</a:t>
            </a:r>
            <a:r>
              <a:rPr lang="en-US" dirty="0" smtClean="0">
                <a:latin typeface="Times New Roman"/>
              </a:rPr>
              <a:t>–</a:t>
            </a:r>
            <a:r>
              <a:rPr lang="en-US" dirty="0" smtClean="0"/>
              <a:t> 	7000 </a:t>
            </a:r>
            <a:r>
              <a:rPr lang="en-US" dirty="0" err="1" smtClean="0"/>
              <a:t>SqM</a:t>
            </a:r>
            <a:endParaRPr lang="en-US" dirty="0" smtClean="0">
              <a:latin typeface="Times New Roman" pitchFamily="18" charset="0"/>
            </a:endParaRPr>
          </a:p>
          <a:p>
            <a:pPr eaLnBrk="0" hangingPunct="0">
              <a:spcBef>
                <a:spcPct val="0"/>
              </a:spcBef>
              <a:buFontTx/>
              <a:buNone/>
            </a:pPr>
            <a:r>
              <a:rPr lang="en-US" dirty="0" smtClean="0"/>
              <a:t>6.  </a:t>
            </a:r>
            <a:r>
              <a:rPr lang="en-US" dirty="0" err="1" smtClean="0"/>
              <a:t>Eternit</a:t>
            </a:r>
            <a:r>
              <a:rPr lang="en-US" dirty="0" smtClean="0"/>
              <a:t> Everest      	</a:t>
            </a:r>
            <a:r>
              <a:rPr lang="en-US" dirty="0" err="1" smtClean="0"/>
              <a:t>Nashik</a:t>
            </a:r>
            <a:r>
              <a:rPr lang="en-US" dirty="0" smtClean="0"/>
              <a:t>  	-  	5000 </a:t>
            </a:r>
            <a:r>
              <a:rPr lang="en-US" dirty="0" err="1" smtClean="0"/>
              <a:t>SqM</a:t>
            </a:r>
            <a:endParaRPr lang="en-US" dirty="0" smtClean="0">
              <a:latin typeface="Times New Roman" pitchFamily="18" charset="0"/>
            </a:endParaRPr>
          </a:p>
          <a:p>
            <a:pPr eaLnBrk="0" hangingPunct="0">
              <a:spcBef>
                <a:spcPct val="0"/>
              </a:spcBef>
              <a:buFontTx/>
              <a:buNone/>
            </a:pPr>
            <a:r>
              <a:rPr lang="en-US" dirty="0" smtClean="0"/>
              <a:t>7.  TERI                    	Delhi     	-  	6500 </a:t>
            </a:r>
            <a:r>
              <a:rPr lang="en-US" dirty="0" err="1" smtClean="0"/>
              <a:t>SqM</a:t>
            </a:r>
            <a:endParaRPr lang="en-US" dirty="0" smtClean="0">
              <a:latin typeface="Times New Roman" pitchFamily="18" charset="0"/>
            </a:endParaRPr>
          </a:p>
          <a:p>
            <a:pPr eaLnBrk="0" hangingPunct="0">
              <a:spcBef>
                <a:spcPct val="0"/>
              </a:spcBef>
              <a:buFontTx/>
              <a:buNone/>
            </a:pPr>
            <a:r>
              <a:rPr lang="en-US" dirty="0" smtClean="0"/>
              <a:t>8. JK                       	</a:t>
            </a:r>
            <a:r>
              <a:rPr lang="en-US" dirty="0" err="1" smtClean="0"/>
              <a:t>Yavatmal</a:t>
            </a:r>
            <a:r>
              <a:rPr lang="en-US" dirty="0" smtClean="0"/>
              <a:t>   </a:t>
            </a:r>
            <a:r>
              <a:rPr lang="en-US" dirty="0" smtClean="0">
                <a:latin typeface="Times New Roman"/>
              </a:rPr>
              <a:t>–</a:t>
            </a:r>
            <a:r>
              <a:rPr lang="en-US" dirty="0" smtClean="0"/>
              <a:t>         3500 </a:t>
            </a:r>
            <a:r>
              <a:rPr lang="en-US" dirty="0" err="1" smtClean="0"/>
              <a:t>SqM</a:t>
            </a:r>
            <a:endParaRPr lang="en-US" dirty="0" smtClean="0"/>
          </a:p>
          <a:p>
            <a:pPr eaLnBrk="0" hangingPunct="0">
              <a:spcBef>
                <a:spcPct val="0"/>
              </a:spcBef>
              <a:buFontTx/>
              <a:buNone/>
            </a:pPr>
            <a:endParaRPr lang="en-US" dirty="0" smtClean="0">
              <a:latin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 INSULMIX.</a:t>
            </a:r>
            <a:endParaRPr lang="en-US" dirty="0"/>
          </a:p>
        </p:txBody>
      </p:sp>
      <p:pic>
        <p:nvPicPr>
          <p:cNvPr id="20482" name="Picture 2" descr="E:\D Drive Backup\My Documents4\My Pictures\Tata JLR bare sheet.jpg"/>
          <p:cNvPicPr>
            <a:picLocks noChangeAspect="1" noChangeArrowheads="1"/>
          </p:cNvPicPr>
          <p:nvPr/>
        </p:nvPicPr>
        <p:blipFill>
          <a:blip r:embed="rId2" cstate="print"/>
          <a:srcRect/>
          <a:stretch>
            <a:fillRect/>
          </a:stretch>
        </p:blipFill>
        <p:spPr bwMode="auto">
          <a:xfrm>
            <a:off x="5980107" y="-15697200"/>
            <a:ext cx="3163893" cy="4267200"/>
          </a:xfrm>
          <a:prstGeom prst="rect">
            <a:avLst/>
          </a:prstGeom>
          <a:noFill/>
        </p:spPr>
      </p:pic>
      <p:pic>
        <p:nvPicPr>
          <p:cNvPr id="7" name="Picture 4" descr="E:\D Drive Backup\My Documents4\My Pictures\Tata JLR Ugam Insulmix coated sheet.jpg"/>
          <p:cNvPicPr>
            <a:picLocks noGrp="1" noChangeAspect="1" noChangeArrowheads="1"/>
          </p:cNvPicPr>
          <p:nvPr>
            <p:ph idx="1"/>
          </p:nvPr>
        </p:nvPicPr>
        <p:blipFill>
          <a:blip r:embed="rId3" cstate="print"/>
          <a:srcRect/>
          <a:stretch>
            <a:fillRect/>
          </a:stretch>
        </p:blipFill>
        <p:spPr bwMode="auto">
          <a:xfrm>
            <a:off x="6248400" y="1828800"/>
            <a:ext cx="2362200" cy="3185942"/>
          </a:xfrm>
          <a:prstGeom prst="rect">
            <a:avLst/>
          </a:prstGeom>
          <a:noFill/>
        </p:spPr>
      </p:pic>
      <p:pic>
        <p:nvPicPr>
          <p:cNvPr id="10" name="Picture 3" descr="E:\D Drive Backup\My Documents4\My Pictures\Tata JLR itch primer coated sheet.jpg"/>
          <p:cNvPicPr>
            <a:picLocks noChangeAspect="1" noChangeArrowheads="1"/>
          </p:cNvPicPr>
          <p:nvPr/>
        </p:nvPicPr>
        <p:blipFill>
          <a:blip r:embed="rId4" cstate="print"/>
          <a:srcRect/>
          <a:stretch>
            <a:fillRect/>
          </a:stretch>
        </p:blipFill>
        <p:spPr bwMode="auto">
          <a:xfrm>
            <a:off x="2971800" y="-15697200"/>
            <a:ext cx="2994399" cy="4038600"/>
          </a:xfrm>
          <a:prstGeom prst="rect">
            <a:avLst/>
          </a:prstGeom>
          <a:noFill/>
        </p:spPr>
      </p:pic>
      <p:pic>
        <p:nvPicPr>
          <p:cNvPr id="13" name="Picture 12" descr="Tata JLR itch primer coated sheet.jpg"/>
          <p:cNvPicPr>
            <a:picLocks noChangeAspect="1"/>
          </p:cNvPicPr>
          <p:nvPr/>
        </p:nvPicPr>
        <p:blipFill>
          <a:blip r:embed="rId5" cstate="print"/>
          <a:stretch>
            <a:fillRect/>
          </a:stretch>
        </p:blipFill>
        <p:spPr>
          <a:xfrm>
            <a:off x="3124200" y="1828800"/>
            <a:ext cx="2655411" cy="3200400"/>
          </a:xfrm>
          <a:prstGeom prst="rect">
            <a:avLst/>
          </a:prstGeom>
        </p:spPr>
      </p:pic>
      <p:pic>
        <p:nvPicPr>
          <p:cNvPr id="14" name="Picture 13" descr="Tata JLR bare sheet.jpg"/>
          <p:cNvPicPr>
            <a:picLocks noChangeAspect="1"/>
          </p:cNvPicPr>
          <p:nvPr/>
        </p:nvPicPr>
        <p:blipFill>
          <a:blip r:embed="rId6" cstate="print"/>
          <a:stretch>
            <a:fillRect/>
          </a:stretch>
        </p:blipFill>
        <p:spPr>
          <a:xfrm>
            <a:off x="381000" y="1752600"/>
            <a:ext cx="2429418" cy="3200400"/>
          </a:xfrm>
          <a:prstGeom prst="rect">
            <a:avLst/>
          </a:prstGeom>
        </p:spPr>
      </p:pic>
      <p:sp>
        <p:nvSpPr>
          <p:cNvPr id="16" name="TextBox 15"/>
          <p:cNvSpPr txBox="1"/>
          <p:nvPr/>
        </p:nvSpPr>
        <p:spPr>
          <a:xfrm>
            <a:off x="152400" y="5181600"/>
            <a:ext cx="2438400" cy="923330"/>
          </a:xfrm>
          <a:prstGeom prst="rect">
            <a:avLst/>
          </a:prstGeom>
          <a:noFill/>
        </p:spPr>
        <p:txBody>
          <a:bodyPr wrap="square" rtlCol="0">
            <a:spAutoFit/>
          </a:bodyPr>
          <a:lstStyle/>
          <a:p>
            <a:pPr algn="ctr"/>
            <a:r>
              <a:rPr lang="en-US" dirty="0" smtClean="0"/>
              <a:t>TATA JLR TEMP OF BARE SHEET </a:t>
            </a:r>
          </a:p>
          <a:p>
            <a:pPr algn="ctr"/>
            <a:r>
              <a:rPr lang="en-US" dirty="0" smtClean="0"/>
              <a:t>AT 4.00 PM </a:t>
            </a:r>
            <a:endParaRPr lang="en-US" dirty="0"/>
          </a:p>
        </p:txBody>
      </p:sp>
      <p:sp>
        <p:nvSpPr>
          <p:cNvPr id="17" name="TextBox 16"/>
          <p:cNvSpPr txBox="1"/>
          <p:nvPr/>
        </p:nvSpPr>
        <p:spPr>
          <a:xfrm>
            <a:off x="2819400" y="5105400"/>
            <a:ext cx="2819400" cy="923330"/>
          </a:xfrm>
          <a:prstGeom prst="rect">
            <a:avLst/>
          </a:prstGeom>
          <a:noFill/>
        </p:spPr>
        <p:txBody>
          <a:bodyPr wrap="square" rtlCol="0">
            <a:spAutoFit/>
          </a:bodyPr>
          <a:lstStyle/>
          <a:p>
            <a:pPr algn="ctr"/>
            <a:r>
              <a:rPr lang="en-US" dirty="0" smtClean="0"/>
              <a:t>TATA JLR TEMP OF </a:t>
            </a:r>
            <a:endParaRPr lang="en-US" dirty="0"/>
          </a:p>
          <a:p>
            <a:pPr algn="ctr"/>
            <a:r>
              <a:rPr lang="en-US" dirty="0" smtClean="0"/>
              <a:t>AU ETCH PRIMER COATED SHEET AT4PM</a:t>
            </a:r>
            <a:endParaRPr lang="en-US" dirty="0"/>
          </a:p>
        </p:txBody>
      </p:sp>
      <p:sp>
        <p:nvSpPr>
          <p:cNvPr id="18" name="TextBox 17"/>
          <p:cNvSpPr txBox="1"/>
          <p:nvPr/>
        </p:nvSpPr>
        <p:spPr>
          <a:xfrm>
            <a:off x="5943600" y="5181600"/>
            <a:ext cx="2971800" cy="923330"/>
          </a:xfrm>
          <a:prstGeom prst="rect">
            <a:avLst/>
          </a:prstGeom>
          <a:noFill/>
        </p:spPr>
        <p:txBody>
          <a:bodyPr wrap="square" rtlCol="0">
            <a:spAutoFit/>
          </a:bodyPr>
          <a:lstStyle/>
          <a:p>
            <a:pPr algn="ctr"/>
            <a:r>
              <a:rPr lang="en-US" dirty="0" smtClean="0"/>
              <a:t>TATA JLR TEMP OF </a:t>
            </a:r>
            <a:endParaRPr lang="en-US" dirty="0"/>
          </a:p>
          <a:p>
            <a:pPr algn="ctr"/>
            <a:r>
              <a:rPr lang="en-US" dirty="0" smtClean="0"/>
              <a:t>AU INSULMIX COATED SHEET AT 4PM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AU H R T I 600.</a:t>
            </a:r>
            <a:endParaRPr lang="en-US" dirty="0"/>
          </a:p>
        </p:txBody>
      </p:sp>
      <p:pic>
        <p:nvPicPr>
          <p:cNvPr id="2050" name="Picture 2"/>
          <p:cNvPicPr>
            <a:picLocks noGrp="1" noChangeAspect="1" noChangeArrowheads="1"/>
          </p:cNvPicPr>
          <p:nvPr>
            <p:ph idx="1"/>
          </p:nvPr>
        </p:nvPicPr>
        <p:blipFill>
          <a:blip r:embed="rId2" cstate="print"/>
          <a:srcRect t="21978" r="83517" b="60439"/>
          <a:stretch>
            <a:fillRect/>
          </a:stretch>
        </p:blipFill>
        <p:spPr bwMode="auto">
          <a:xfrm>
            <a:off x="1828800" y="1295400"/>
            <a:ext cx="5105400" cy="3352800"/>
          </a:xfrm>
          <a:prstGeom prst="rect">
            <a:avLst/>
          </a:prstGeom>
          <a:noFill/>
          <a:ln w="9525">
            <a:noFill/>
            <a:miter lim="800000"/>
            <a:headEnd/>
            <a:tailEnd/>
          </a:ln>
          <a:effectLst/>
        </p:spPr>
      </p:pic>
      <p:sp>
        <p:nvSpPr>
          <p:cNvPr id="5" name="TextBox 4"/>
          <p:cNvSpPr txBox="1"/>
          <p:nvPr/>
        </p:nvSpPr>
        <p:spPr>
          <a:xfrm>
            <a:off x="1828800" y="4800600"/>
            <a:ext cx="5257800" cy="923330"/>
          </a:xfrm>
          <a:prstGeom prst="rect">
            <a:avLst/>
          </a:prstGeom>
          <a:noFill/>
        </p:spPr>
        <p:txBody>
          <a:bodyPr wrap="square" rtlCol="0">
            <a:spAutoFit/>
          </a:bodyPr>
          <a:lstStyle/>
          <a:p>
            <a:pPr algn="ctr"/>
            <a:r>
              <a:rPr lang="en-US" dirty="0" smtClean="0"/>
              <a:t>Chimneys coated with AU H R T I 600 to reduce heat emission in nearby work area for comfortable working.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US" dirty="0" smtClean="0"/>
              <a:t>INTRODUCTION</a:t>
            </a:r>
            <a:endParaRPr lang="en-IN" dirty="0"/>
          </a:p>
        </p:txBody>
      </p:sp>
      <p:sp>
        <p:nvSpPr>
          <p:cNvPr id="3" name="Content Placeholder 2"/>
          <p:cNvSpPr>
            <a:spLocks noGrp="1"/>
          </p:cNvSpPr>
          <p:nvPr>
            <p:ph idx="1"/>
          </p:nvPr>
        </p:nvSpPr>
        <p:spPr/>
        <p:txBody>
          <a:bodyPr numCol="1">
            <a:normAutofit fontScale="92500" lnSpcReduction="20000"/>
          </a:bodyPr>
          <a:lstStyle/>
          <a:p>
            <a:pPr algn="just">
              <a:buNone/>
            </a:pPr>
            <a:r>
              <a:rPr lang="en-US" dirty="0" smtClean="0">
                <a:solidFill>
                  <a:srgbClr val="FFFF00"/>
                </a:solidFill>
              </a:rPr>
              <a:t>POWER SOLUTION SERVICES </a:t>
            </a:r>
            <a:r>
              <a:rPr lang="en-US" dirty="0" smtClean="0"/>
              <a:t>IS THE AUTHORISED DEALER DEALS IN ENERGY SAVING MEASURES THROUGH VARIED PRODUCTS MADE AVAILABLE BY ALIBION TECHNOLOGY. WE HAVE PROVEN TRACK RECORD AND ESTABLISHED CREDENTIALS ACROSS  THE INDUDTRY.</a:t>
            </a:r>
          </a:p>
          <a:p>
            <a:pPr algn="just">
              <a:buNone/>
            </a:pPr>
            <a:endParaRPr lang="en-US" dirty="0" smtClean="0"/>
          </a:p>
          <a:p>
            <a:pPr algn="just">
              <a:buNone/>
            </a:pPr>
            <a:r>
              <a:rPr lang="en-US" dirty="0" smtClean="0">
                <a:solidFill>
                  <a:srgbClr val="FFFF00"/>
                </a:solidFill>
              </a:rPr>
              <a:t>FOLLOWING SLIDES DEPICTS </a:t>
            </a:r>
            <a:r>
              <a:rPr lang="en-US" dirty="0" smtClean="0"/>
              <a:t>THE APPLICATION OF OUR VARIOUS PRODUCTS USED IN DIFFERENT TYPE OF INDUSTRIES AS PER THE DESIRED UTILITY WITH THE ACHIEVED PERFORMANCE PARAMETERS.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AU H R T I 1200 WATERBASE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1066801"/>
            <a:ext cx="8229600" cy="4724400"/>
          </a:xfrm>
          <a:prstGeom prst="rect">
            <a:avLst/>
          </a:prstGeom>
          <a:noFill/>
          <a:ln w="9525">
            <a:noFill/>
            <a:miter lim="800000"/>
            <a:headEnd/>
            <a:tailEnd/>
          </a:ln>
          <a:effectLst/>
        </p:spPr>
      </p:pic>
      <p:sp>
        <p:nvSpPr>
          <p:cNvPr id="5" name="TextBox 4"/>
          <p:cNvSpPr txBox="1"/>
          <p:nvPr/>
        </p:nvSpPr>
        <p:spPr>
          <a:xfrm>
            <a:off x="685800" y="6019800"/>
            <a:ext cx="8153400" cy="369332"/>
          </a:xfrm>
          <a:prstGeom prst="rect">
            <a:avLst/>
          </a:prstGeom>
          <a:noFill/>
        </p:spPr>
        <p:txBody>
          <a:bodyPr wrap="square" rtlCol="0">
            <a:spAutoFit/>
          </a:bodyPr>
          <a:lstStyle/>
          <a:p>
            <a:r>
              <a:rPr lang="en-US" dirty="0" smtClean="0"/>
              <a:t>Application of AU H R T I 1200 WATERBASE done to interior of furnace.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AU CHEMICAL RESISTANT EPOXY</a:t>
            </a:r>
            <a:endParaRPr lang="en-US" sz="3200" dirty="0"/>
          </a:p>
        </p:txBody>
      </p:sp>
      <p:pic>
        <p:nvPicPr>
          <p:cNvPr id="163842" name="Picture 2" descr="E:\D Drive Backup\My Documents4\My Pictures\images\T P I AFTER 1.jpg"/>
          <p:cNvPicPr>
            <a:picLocks noGrp="1" noChangeAspect="1" noChangeArrowheads="1"/>
          </p:cNvPicPr>
          <p:nvPr>
            <p:ph idx="1"/>
          </p:nvPr>
        </p:nvPicPr>
        <p:blipFill>
          <a:blip r:embed="rId2" cstate="print"/>
          <a:srcRect/>
          <a:stretch>
            <a:fillRect/>
          </a:stretch>
        </p:blipFill>
        <p:spPr bwMode="auto">
          <a:xfrm>
            <a:off x="381000" y="914401"/>
            <a:ext cx="8381999" cy="5257800"/>
          </a:xfrm>
          <a:prstGeom prst="rect">
            <a:avLst/>
          </a:prstGeom>
          <a:noFill/>
        </p:spPr>
      </p:pic>
      <p:sp>
        <p:nvSpPr>
          <p:cNvPr id="5" name="TextBox 4"/>
          <p:cNvSpPr txBox="1"/>
          <p:nvPr/>
        </p:nvSpPr>
        <p:spPr>
          <a:xfrm>
            <a:off x="381000" y="6324600"/>
            <a:ext cx="8458200" cy="307777"/>
          </a:xfrm>
          <a:prstGeom prst="rect">
            <a:avLst/>
          </a:prstGeom>
          <a:noFill/>
        </p:spPr>
        <p:txBody>
          <a:bodyPr wrap="square" rtlCol="0">
            <a:spAutoFit/>
          </a:bodyPr>
          <a:lstStyle/>
          <a:p>
            <a:pPr algn="ctr"/>
            <a:r>
              <a:rPr lang="en-US" sz="1400" dirty="0" smtClean="0"/>
              <a:t>AU CHEMICAL RESISTANT COATING used at TUBE PRODUCTS (I) LTD. CHENNAI.</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t>AU ANTICORROSIVE POLYURETHANE </a:t>
            </a:r>
            <a:endParaRPr lang="en-US" sz="2800" dirty="0"/>
          </a:p>
        </p:txBody>
      </p:sp>
      <p:pic>
        <p:nvPicPr>
          <p:cNvPr id="164866" name="Picture 2" descr="E:\D Drive Backup\My Documents4\My Pictures\barclays tech centre\Image056.jpg"/>
          <p:cNvPicPr>
            <a:picLocks noGrp="1" noChangeAspect="1" noChangeArrowheads="1"/>
          </p:cNvPicPr>
          <p:nvPr>
            <p:ph idx="1"/>
          </p:nvPr>
        </p:nvPicPr>
        <p:blipFill>
          <a:blip r:embed="rId2" cstate="print"/>
          <a:srcRect/>
          <a:stretch>
            <a:fillRect/>
          </a:stretch>
        </p:blipFill>
        <p:spPr bwMode="auto">
          <a:xfrm>
            <a:off x="609600" y="1219200"/>
            <a:ext cx="4114800" cy="5089525"/>
          </a:xfrm>
          <a:prstGeom prst="rect">
            <a:avLst/>
          </a:prstGeom>
          <a:noFill/>
        </p:spPr>
      </p:pic>
      <p:sp>
        <p:nvSpPr>
          <p:cNvPr id="5" name="TextBox 4"/>
          <p:cNvSpPr txBox="1"/>
          <p:nvPr/>
        </p:nvSpPr>
        <p:spPr>
          <a:xfrm>
            <a:off x="5257800" y="1295400"/>
            <a:ext cx="2971800" cy="4524315"/>
          </a:xfrm>
          <a:prstGeom prst="rect">
            <a:avLst/>
          </a:prstGeom>
          <a:noFill/>
        </p:spPr>
        <p:txBody>
          <a:bodyPr wrap="square" rtlCol="0">
            <a:spAutoFit/>
          </a:bodyPr>
          <a:lstStyle/>
          <a:p>
            <a:pPr algn="just"/>
            <a:r>
              <a:rPr lang="en-US" dirty="0" smtClean="0"/>
              <a:t>The top roof is covered with steel fabrication to convert the roof in conference hall. This roof panels, vertical cladding and roof sheets were coated first with UGAM ANTICORROSIVE POLYURETHANE COATING  as the location is in Mumbai near sea and the top roof sheets were then coated with UGAM INSULMIX  for thermal insulation purpose. The job was completed in 1999.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itin2_4"/>
          <p:cNvPicPr>
            <a:picLocks noChangeAspect="1" noChangeArrowheads="1"/>
          </p:cNvPicPr>
          <p:nvPr/>
        </p:nvPicPr>
        <p:blipFill>
          <a:blip r:embed="rId2" cstate="print"/>
          <a:srcRect l="3357" r="-691" b="4651"/>
          <a:stretch>
            <a:fillRect/>
          </a:stretch>
        </p:blipFill>
        <p:spPr bwMode="auto">
          <a:xfrm>
            <a:off x="533400" y="758825"/>
            <a:ext cx="7696200" cy="544036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itin2_5"/>
          <p:cNvPicPr>
            <a:picLocks noChangeAspect="1" noChangeArrowheads="1"/>
          </p:cNvPicPr>
          <p:nvPr/>
        </p:nvPicPr>
        <p:blipFill>
          <a:blip r:embed="rId2" cstate="print"/>
          <a:srcRect l="1031" r="2061" b="4800"/>
          <a:stretch>
            <a:fillRect/>
          </a:stretch>
        </p:blipFill>
        <p:spPr bwMode="auto">
          <a:xfrm>
            <a:off x="1066800" y="457200"/>
            <a:ext cx="7162800" cy="56388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TANKS FOR RELIANCE.</a:t>
            </a:r>
          </a:p>
        </p:txBody>
      </p:sp>
      <p:pic>
        <p:nvPicPr>
          <p:cNvPr id="84995" name="Picture 3"/>
          <p:cNvPicPr>
            <a:picLocks noChangeAspect="1" noChangeArrowheads="1"/>
          </p:cNvPicPr>
          <p:nvPr/>
        </p:nvPicPr>
        <p:blipFill>
          <a:blip r:embed="rId2" cstate="print">
            <a:lum bright="6000" contrast="-24000"/>
          </a:blip>
          <a:srcRect/>
          <a:stretch>
            <a:fillRect/>
          </a:stretch>
        </p:blipFill>
        <p:spPr bwMode="auto">
          <a:xfrm>
            <a:off x="1600200" y="2057400"/>
            <a:ext cx="5867400" cy="38862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US"/>
              <a:t>MAHARASHTRA SEAMLESS</a:t>
            </a:r>
            <a:br>
              <a:rPr lang="en-US"/>
            </a:br>
            <a:r>
              <a:rPr lang="en-US"/>
              <a:t>COOLING TOWER TANKS.</a:t>
            </a:r>
          </a:p>
        </p:txBody>
      </p:sp>
      <p:graphicFrame>
        <p:nvGraphicFramePr>
          <p:cNvPr id="126976" name="Object 0"/>
          <p:cNvGraphicFramePr>
            <a:graphicFrameLocks noChangeAspect="1"/>
          </p:cNvGraphicFramePr>
          <p:nvPr/>
        </p:nvGraphicFramePr>
        <p:xfrm>
          <a:off x="1828800" y="2057400"/>
          <a:ext cx="5105400" cy="3962400"/>
        </p:xfrm>
        <a:graphic>
          <a:graphicData uri="http://schemas.openxmlformats.org/presentationml/2006/ole">
            <p:oleObj spid="_x0000_s5122" name="Picture" r:id="rId3" imgW="3457440" imgH="2209680" progId="Word.Picture.8">
              <p:embed/>
            </p:oleObj>
          </a:graphicData>
        </a:graphic>
      </p:graphicFrame>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a:t>TOP OF SCHOOL BUS AT DELHI.</a:t>
            </a:r>
          </a:p>
        </p:txBody>
      </p:sp>
      <p:pic>
        <p:nvPicPr>
          <p:cNvPr id="87043" name="Picture 3"/>
          <p:cNvPicPr>
            <a:picLocks noChangeAspect="1" noChangeArrowheads="1"/>
          </p:cNvPicPr>
          <p:nvPr/>
        </p:nvPicPr>
        <p:blipFill>
          <a:blip r:embed="rId2" cstate="print"/>
          <a:srcRect/>
          <a:stretch>
            <a:fillRect/>
          </a:stretch>
        </p:blipFill>
        <p:spPr bwMode="auto">
          <a:xfrm>
            <a:off x="1524000" y="2209800"/>
            <a:ext cx="5791200" cy="35814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62000" y="457200"/>
            <a:ext cx="7696200" cy="1752600"/>
          </a:xfrm>
        </p:spPr>
        <p:txBody>
          <a:bodyPr/>
          <a:lstStyle/>
          <a:p>
            <a:r>
              <a:rPr lang="en-US" dirty="0">
                <a:solidFill>
                  <a:srgbClr val="FFFF00"/>
                </a:solidFill>
              </a:rPr>
              <a:t>SIEMENS COLD STORAGE </a:t>
            </a:r>
            <a:r>
              <a:rPr lang="en-US" dirty="0" smtClean="0">
                <a:solidFill>
                  <a:srgbClr val="FFFF00"/>
                </a:solidFill>
              </a:rPr>
              <a:t>            CONTAINER</a:t>
            </a:r>
            <a:br>
              <a:rPr lang="en-US" dirty="0" smtClean="0">
                <a:solidFill>
                  <a:srgbClr val="FFFF00"/>
                </a:solidFill>
              </a:rPr>
            </a:br>
            <a:r>
              <a:rPr lang="en-US" sz="1500" dirty="0" smtClean="0">
                <a:solidFill>
                  <a:srgbClr val="FFFF00"/>
                </a:solidFill>
              </a:rPr>
              <a:t>REDUCTION </a:t>
            </a:r>
            <a:r>
              <a:rPr lang="en-US" sz="1500" dirty="0">
                <a:solidFill>
                  <a:srgbClr val="FFFF00"/>
                </a:solidFill>
              </a:rPr>
              <a:t>IN FUEL CONSUMPTION BY 35 PERCENT</a:t>
            </a:r>
            <a:r>
              <a:rPr lang="en-US" sz="1500" dirty="0"/>
              <a:t>.</a:t>
            </a:r>
            <a:endParaRPr lang="en-US" dirty="0"/>
          </a:p>
        </p:txBody>
      </p:sp>
      <p:graphicFrame>
        <p:nvGraphicFramePr>
          <p:cNvPr id="128000" name="Object 1024"/>
          <p:cNvGraphicFramePr>
            <a:graphicFrameLocks noChangeAspect="1"/>
          </p:cNvGraphicFramePr>
          <p:nvPr/>
        </p:nvGraphicFramePr>
        <p:xfrm>
          <a:off x="1371600" y="2209800"/>
          <a:ext cx="6248400" cy="4191000"/>
        </p:xfrm>
        <a:graphic>
          <a:graphicData uri="http://schemas.openxmlformats.org/presentationml/2006/ole">
            <p:oleObj spid="_x0000_s6146" name="Picture" r:id="rId3" imgW="3581280" imgH="2762280" progId="Word.Picture.8">
              <p:embed/>
            </p:oleObj>
          </a:graphicData>
        </a:graphic>
      </p:graphicFrame>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BHARAT FORGE LTD, PUNE</a:t>
            </a:r>
          </a:p>
        </p:txBody>
      </p:sp>
      <p:sp>
        <p:nvSpPr>
          <p:cNvPr id="116739" name="Rectangle 3"/>
          <p:cNvSpPr>
            <a:spLocks noGrp="1" noChangeArrowheads="1"/>
          </p:cNvSpPr>
          <p:nvPr>
            <p:ph type="body" idx="1"/>
          </p:nvPr>
        </p:nvSpPr>
        <p:spPr/>
        <p:txBody>
          <a:bodyPr/>
          <a:lstStyle/>
          <a:p>
            <a:endParaRPr lang="en-US"/>
          </a:p>
        </p:txBody>
      </p:sp>
      <p:pic>
        <p:nvPicPr>
          <p:cNvPr id="116740" name="Picture 4" descr="Photo 080"/>
          <p:cNvPicPr>
            <a:picLocks noChangeAspect="1" noChangeArrowheads="1"/>
          </p:cNvPicPr>
          <p:nvPr/>
        </p:nvPicPr>
        <p:blipFill>
          <a:blip r:embed="rId3" cstate="print"/>
          <a:srcRect/>
          <a:stretch>
            <a:fillRect/>
          </a:stretch>
        </p:blipFill>
        <p:spPr bwMode="auto">
          <a:xfrm>
            <a:off x="533400" y="1600200"/>
            <a:ext cx="8153400" cy="4724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smtClean="0"/>
              <a:t>SELECTION OF COATING</a:t>
            </a:r>
            <a:endParaRPr lang="en-IN" dirty="0"/>
          </a:p>
        </p:txBody>
      </p:sp>
      <p:sp>
        <p:nvSpPr>
          <p:cNvPr id="3" name="Content Placeholder 2"/>
          <p:cNvSpPr>
            <a:spLocks noGrp="1"/>
          </p:cNvSpPr>
          <p:nvPr>
            <p:ph idx="1"/>
          </p:nvPr>
        </p:nvSpPr>
        <p:spPr>
          <a:xfrm>
            <a:off x="428596" y="857232"/>
            <a:ext cx="8229600" cy="6000768"/>
          </a:xfrm>
        </p:spPr>
        <p:txBody>
          <a:bodyPr>
            <a:noAutofit/>
          </a:bodyPr>
          <a:lstStyle/>
          <a:p>
            <a:pPr>
              <a:buNone/>
            </a:pPr>
            <a:r>
              <a:rPr lang="en-US" sz="1400" dirty="0" smtClean="0"/>
              <a:t>The coatings are selected with respect to purpose required as follows…</a:t>
            </a:r>
          </a:p>
          <a:p>
            <a:pPr marL="514350" indent="-514350">
              <a:buFont typeface="+mj-lt"/>
              <a:buAutoNum type="arabicPeriod"/>
            </a:pPr>
            <a:r>
              <a:rPr lang="en-US" sz="1400" b="1" dirty="0" smtClean="0">
                <a:solidFill>
                  <a:srgbClr val="C00000"/>
                </a:solidFill>
              </a:rPr>
              <a:t>Decorative Coatings- </a:t>
            </a:r>
            <a:r>
              <a:rPr lang="en-US" sz="1400" dirty="0" smtClean="0"/>
              <a:t>These are the coatings used generally for domestic use. Oil paints, distempers, Luster finish, Acrylic wall or fabric coatings are some of the examples of these coatings.</a:t>
            </a:r>
          </a:p>
          <a:p>
            <a:pPr marL="514350" indent="-514350">
              <a:buFont typeface="+mj-lt"/>
              <a:buAutoNum type="arabicPeriod"/>
            </a:pPr>
            <a:r>
              <a:rPr lang="en-US" sz="1400" b="1" dirty="0" smtClean="0">
                <a:solidFill>
                  <a:srgbClr val="C00000"/>
                </a:solidFill>
              </a:rPr>
              <a:t>Corrosion Resistant Coatings- </a:t>
            </a:r>
            <a:r>
              <a:rPr lang="en-US" sz="1400" b="1" dirty="0" smtClean="0"/>
              <a:t>(Also called as Anti corrosive coatings) </a:t>
            </a:r>
            <a:r>
              <a:rPr lang="en-US" sz="1400" dirty="0" smtClean="0"/>
              <a:t>These coatings used in marine weather or near high moisture area. These are mainly used to prevent the corrosion of metal and avoid the loss of the metal due to corrosion. The metal gets oxidized and loose its strength and property of supporting structure. This can be prevented with the help of suitable product. The product should be chosen after considering the main causes of the corrosion. If the corrosion is due to any other reason than moisture, then the chemical resistant coating should be used.</a:t>
            </a:r>
          </a:p>
          <a:p>
            <a:pPr marL="514350" indent="-514350">
              <a:buFont typeface="+mj-lt"/>
              <a:buAutoNum type="arabicPeriod"/>
            </a:pPr>
            <a:r>
              <a:rPr lang="en-US" sz="1400" b="1" dirty="0" smtClean="0">
                <a:solidFill>
                  <a:srgbClr val="C00000"/>
                </a:solidFill>
              </a:rPr>
              <a:t>Chemical Resistant Coating- </a:t>
            </a:r>
            <a:r>
              <a:rPr lang="en-US" sz="1400" dirty="0" smtClean="0"/>
              <a:t>These coatings are specially prepared to protect the surface from chemical attack. Here it is important that we should take proper information about the chemicals being used and the chemical fumes in nearby atmosphere before suggesting the product. We have products suitable for all mild chemicals. The details of this coating will come in relevant products section later.</a:t>
            </a:r>
          </a:p>
          <a:p>
            <a:pPr marL="514350" indent="-514350">
              <a:buFont typeface="+mj-lt"/>
              <a:buAutoNum type="arabicPeriod"/>
            </a:pPr>
            <a:r>
              <a:rPr lang="en-US" sz="1400" b="1" dirty="0" smtClean="0">
                <a:solidFill>
                  <a:srgbClr val="C00000"/>
                </a:solidFill>
              </a:rPr>
              <a:t>Water Proofing Coatings </a:t>
            </a:r>
            <a:r>
              <a:rPr lang="en-US" sz="1400" dirty="0" smtClean="0">
                <a:solidFill>
                  <a:srgbClr val="C00000"/>
                </a:solidFill>
              </a:rPr>
              <a:t>– </a:t>
            </a:r>
            <a:r>
              <a:rPr lang="en-US" sz="1400" dirty="0" smtClean="0"/>
              <a:t>These coatings are used over terraces and walls to prevent water leakages during rainy season. First very thin material  called base coat is applied to the surface to penetrate through and block micro pores causing seepages through the surface. Then the surface is checked and cracks are observed over the surface. These cracks are then opened with angle grinder to 5mm wide X 5mm deep. Then these cracks are filled with UGAM ACRYLIC SEALANT. After curing of sealant, three coats of UGAM ELASTOMERIC COATING is applied without thinning the material. This will provide thick coating to surface. Being elastomeric, it will take additional care of expansion and contraction of the surface</a:t>
            </a:r>
            <a:endParaRPr lang="en-IN"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14282" y="285728"/>
            <a:ext cx="8643998" cy="762000"/>
          </a:xfrm>
          <a:solidFill>
            <a:schemeClr val="tx1"/>
          </a:solidFill>
          <a:ln>
            <a:solidFill>
              <a:schemeClr val="tx1"/>
            </a:solidFill>
          </a:ln>
        </p:spPr>
        <p:txBody>
          <a:bodyPr>
            <a:noAutofit/>
          </a:bodyPr>
          <a:lstStyle/>
          <a:p>
            <a:pPr algn="ctr"/>
            <a:r>
              <a:rPr lang="en-US" sz="2800" dirty="0"/>
              <a:t>WALCHAND INSTITUTE OF TECHNOLOGY, SOLAPUR</a:t>
            </a:r>
          </a:p>
        </p:txBody>
      </p:sp>
      <p:sp>
        <p:nvSpPr>
          <p:cNvPr id="118787" name="Rectangle 3"/>
          <p:cNvSpPr>
            <a:spLocks noGrp="1" noChangeArrowheads="1"/>
          </p:cNvSpPr>
          <p:nvPr>
            <p:ph type="body" idx="1"/>
          </p:nvPr>
        </p:nvSpPr>
        <p:spPr/>
        <p:txBody>
          <a:bodyPr/>
          <a:lstStyle/>
          <a:p>
            <a:endParaRPr lang="en-US"/>
          </a:p>
        </p:txBody>
      </p:sp>
      <p:pic>
        <p:nvPicPr>
          <p:cNvPr id="118788" name="Picture 4" descr="Image088"/>
          <p:cNvPicPr>
            <a:picLocks noChangeAspect="1" noChangeArrowheads="1"/>
          </p:cNvPicPr>
          <p:nvPr/>
        </p:nvPicPr>
        <p:blipFill>
          <a:blip r:embed="rId2" cstate="print"/>
          <a:srcRect t="4918"/>
          <a:stretch>
            <a:fillRect/>
          </a:stretch>
        </p:blipFill>
        <p:spPr bwMode="auto">
          <a:xfrm>
            <a:off x="381000" y="1524000"/>
            <a:ext cx="8229600" cy="4876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pPr algn="ctr"/>
            <a:r>
              <a:rPr lang="en-US" sz="3800" dirty="0"/>
              <a:t>BHAGWAN MAHAVEER JAIN TEMPLE, PUNE</a:t>
            </a:r>
          </a:p>
        </p:txBody>
      </p:sp>
      <p:sp>
        <p:nvSpPr>
          <p:cNvPr id="122883" name="Rectangle 3"/>
          <p:cNvSpPr>
            <a:spLocks noGrp="1" noChangeArrowheads="1"/>
          </p:cNvSpPr>
          <p:nvPr>
            <p:ph type="body" idx="1"/>
          </p:nvPr>
        </p:nvSpPr>
        <p:spPr/>
        <p:txBody>
          <a:bodyPr/>
          <a:lstStyle/>
          <a:p>
            <a:endParaRPr lang="en-US"/>
          </a:p>
        </p:txBody>
      </p:sp>
      <p:pic>
        <p:nvPicPr>
          <p:cNvPr id="122884" name="Picture 4" descr="Mandir"/>
          <p:cNvPicPr>
            <a:picLocks noChangeAspect="1" noChangeArrowheads="1"/>
          </p:cNvPicPr>
          <p:nvPr/>
        </p:nvPicPr>
        <p:blipFill>
          <a:blip r:embed="rId2" cstate="print"/>
          <a:srcRect t="20636"/>
          <a:stretch>
            <a:fillRect/>
          </a:stretch>
        </p:blipFill>
        <p:spPr bwMode="auto">
          <a:xfrm>
            <a:off x="381000" y="1600200"/>
            <a:ext cx="8305800" cy="4724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228600"/>
            <a:ext cx="9144000" cy="1295400"/>
          </a:xfrm>
        </p:spPr>
        <p:txBody>
          <a:bodyPr>
            <a:normAutofit fontScale="90000"/>
          </a:bodyPr>
          <a:lstStyle/>
          <a:p>
            <a:pPr algn="ctr"/>
            <a:r>
              <a:rPr lang="en-US"/>
              <a:t>MAHARASHTRA HOUSING DEVELOPMENT COLONY, MORWADI.</a:t>
            </a:r>
          </a:p>
        </p:txBody>
      </p:sp>
      <p:sp>
        <p:nvSpPr>
          <p:cNvPr id="123907" name="Rectangle 3"/>
          <p:cNvSpPr>
            <a:spLocks noGrp="1" noChangeArrowheads="1"/>
          </p:cNvSpPr>
          <p:nvPr>
            <p:ph type="body" idx="1"/>
          </p:nvPr>
        </p:nvSpPr>
        <p:spPr/>
        <p:txBody>
          <a:bodyPr/>
          <a:lstStyle/>
          <a:p>
            <a:endParaRPr lang="en-US"/>
          </a:p>
        </p:txBody>
      </p:sp>
      <p:pic>
        <p:nvPicPr>
          <p:cNvPr id="123908" name="Picture 4" descr="Image023"/>
          <p:cNvPicPr>
            <a:picLocks noChangeAspect="1" noChangeArrowheads="1"/>
          </p:cNvPicPr>
          <p:nvPr/>
        </p:nvPicPr>
        <p:blipFill>
          <a:blip r:embed="rId2" cstate="print"/>
          <a:srcRect/>
          <a:stretch>
            <a:fillRect/>
          </a:stretch>
        </p:blipFill>
        <p:spPr bwMode="auto">
          <a:xfrm>
            <a:off x="304800" y="1447800"/>
            <a:ext cx="8534400" cy="5181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TATA MOTORS JLR PLANT</a:t>
            </a:r>
            <a:endParaRPr lang="en-US" dirty="0"/>
          </a:p>
        </p:txBody>
      </p:sp>
      <p:pic>
        <p:nvPicPr>
          <p:cNvPr id="16386" name="Picture 2" descr="E:\D Drive Backup\My Documents4\My Pictures\tata motors JLR plant\IMG-20150429-WA0024.jpg"/>
          <p:cNvPicPr>
            <a:picLocks noGrp="1" noChangeAspect="1" noChangeArrowheads="1"/>
          </p:cNvPicPr>
          <p:nvPr>
            <p:ph idx="1"/>
          </p:nvPr>
        </p:nvPicPr>
        <p:blipFill>
          <a:blip r:embed="rId2" cstate="print"/>
          <a:srcRect/>
          <a:stretch>
            <a:fillRect/>
          </a:stretch>
        </p:blipFill>
        <p:spPr bwMode="auto">
          <a:xfrm>
            <a:off x="648229" y="1600200"/>
            <a:ext cx="7847542" cy="47085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95536" y="260648"/>
            <a:ext cx="8208912" cy="4896544"/>
          </a:xfrm>
          <a:prstGeom prst="rect">
            <a:avLst/>
          </a:prstGeom>
          <a:noFill/>
          <a:ln w="9525">
            <a:noFill/>
            <a:miter lim="800000"/>
            <a:headEnd/>
            <a:tailEnd/>
          </a:ln>
        </p:spPr>
      </p:pic>
      <p:sp>
        <p:nvSpPr>
          <p:cNvPr id="5" name="TextBox 4"/>
          <p:cNvSpPr txBox="1"/>
          <p:nvPr/>
        </p:nvSpPr>
        <p:spPr>
          <a:xfrm>
            <a:off x="899592" y="5301208"/>
            <a:ext cx="7560840" cy="1200329"/>
          </a:xfrm>
          <a:prstGeom prst="rect">
            <a:avLst/>
          </a:prstGeom>
          <a:noFill/>
        </p:spPr>
        <p:txBody>
          <a:bodyPr wrap="square" rtlCol="0">
            <a:spAutoFit/>
          </a:bodyPr>
          <a:lstStyle/>
          <a:p>
            <a:r>
              <a:rPr lang="en-IN" b="1" dirty="0" smtClean="0"/>
              <a:t>HEAT </a:t>
            </a:r>
            <a:r>
              <a:rPr lang="en-IN" b="1" dirty="0"/>
              <a:t>RESISTANT AND THERMAL INSULATING ON COAL FIRED BOILER- </a:t>
            </a:r>
            <a:endParaRPr lang="en-IN" dirty="0"/>
          </a:p>
          <a:p>
            <a:r>
              <a:rPr lang="en-IN" b="1" dirty="0"/>
              <a:t>EXTERIOR COATING- AT SAGAR DRUGS </a:t>
            </a:r>
            <a:r>
              <a:rPr lang="en-IN" b="1" dirty="0" smtClean="0"/>
              <a:t>AND PHARMACEUTICALS</a:t>
            </a:r>
            <a:r>
              <a:rPr lang="en-IN" b="1" dirty="0"/>
              <a:t>, AHMEDABAD. </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09600" y="152400"/>
            <a:ext cx="7924800" cy="6553200"/>
            <a:chOff x="1872" y="1440"/>
            <a:chExt cx="8280" cy="9540"/>
          </a:xfrm>
        </p:grpSpPr>
        <p:pic>
          <p:nvPicPr>
            <p:cNvPr id="5" name="Picture 6" descr="nitin1_9"/>
            <p:cNvPicPr>
              <a:picLocks noChangeArrowheads="1"/>
            </p:cNvPicPr>
            <p:nvPr/>
          </p:nvPicPr>
          <p:blipFill>
            <a:blip r:embed="rId2" cstate="print"/>
            <a:srcRect t="14484" b="31441"/>
            <a:stretch>
              <a:fillRect/>
            </a:stretch>
          </p:blipFill>
          <p:spPr bwMode="auto">
            <a:xfrm>
              <a:off x="1872" y="1440"/>
              <a:ext cx="8280" cy="7200"/>
            </a:xfrm>
            <a:prstGeom prst="rect">
              <a:avLst/>
            </a:prstGeom>
            <a:noFill/>
          </p:spPr>
        </p:pic>
        <p:pic>
          <p:nvPicPr>
            <p:cNvPr id="6" name="Picture 7" descr="nitin1_9"/>
            <p:cNvPicPr>
              <a:picLocks noChangeArrowheads="1"/>
            </p:cNvPicPr>
            <p:nvPr/>
          </p:nvPicPr>
          <p:blipFill>
            <a:blip r:embed="rId2" cstate="print"/>
            <a:srcRect l="5737" t="68559" r="5737" b="6288"/>
            <a:stretch>
              <a:fillRect/>
            </a:stretch>
          </p:blipFill>
          <p:spPr bwMode="auto">
            <a:xfrm>
              <a:off x="1872" y="8640"/>
              <a:ext cx="8280" cy="2340"/>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428604"/>
          </a:xfrm>
        </p:spPr>
        <p:txBody>
          <a:bodyPr>
            <a:normAutofit fontScale="90000"/>
          </a:bodyPr>
          <a:lstStyle/>
          <a:p>
            <a:r>
              <a:rPr lang="en-US" dirty="0" smtClean="0"/>
              <a:t>SELECTION OF </a:t>
            </a:r>
            <a:r>
              <a:rPr lang="en-US" sz="2700" dirty="0" smtClean="0"/>
              <a:t>COATING</a:t>
            </a:r>
            <a:r>
              <a:rPr lang="en-US" dirty="0" smtClean="0"/>
              <a:t>… </a:t>
            </a:r>
            <a:endParaRPr lang="en-IN" dirty="0"/>
          </a:p>
        </p:txBody>
      </p:sp>
      <p:sp>
        <p:nvSpPr>
          <p:cNvPr id="3" name="Content Placeholder 2"/>
          <p:cNvSpPr>
            <a:spLocks noGrp="1"/>
          </p:cNvSpPr>
          <p:nvPr>
            <p:ph idx="1"/>
          </p:nvPr>
        </p:nvSpPr>
        <p:spPr>
          <a:xfrm>
            <a:off x="428596" y="357166"/>
            <a:ext cx="8229600" cy="6500834"/>
          </a:xfrm>
        </p:spPr>
        <p:txBody>
          <a:bodyPr>
            <a:noAutofit/>
          </a:bodyPr>
          <a:lstStyle/>
          <a:p>
            <a:pPr marL="514350" indent="-514350">
              <a:buAutoNum type="arabicPeriod" startAt="5"/>
            </a:pPr>
            <a:r>
              <a:rPr lang="en-US" sz="1400" b="1" dirty="0" smtClean="0">
                <a:solidFill>
                  <a:srgbClr val="C00000"/>
                </a:solidFill>
              </a:rPr>
              <a:t>Heat Resistant Coatings- </a:t>
            </a:r>
            <a:r>
              <a:rPr lang="en-US" sz="1400" dirty="0" smtClean="0"/>
              <a:t>General purpose coatings are not heat resistant. They get damaged, burnt, peeled off due to excessive heat. Hence special heat resistant coatings are used for protection of such surfaces. These coatings should be selected with respect to the maximum surface temperature. UGAM HEAT RESIST 200 is suitable for surface up to 170 degrees Celsius. UGAM HEAT RESIST 400 is suitable for surface from 170 to 350 degrees Celsius. UGAM HEAT RESIST 600 is suitable for temperature from 350 to 550 degrees Celsius. The coatings suitable above 350 degrees Celsius requires curing at 250 degrees Celsius for one hour. UGAM HEAT RESIST 1200 is suitable for temperature between 550 and 1100 degrees Celsius and UGAM HEAT RESIST 1800 is suitable for temperatures between 1100 and 1800 degrees Celsius.</a:t>
            </a:r>
          </a:p>
          <a:p>
            <a:pPr marL="514350" indent="-514350">
              <a:buAutoNum type="arabicPeriod" startAt="5"/>
            </a:pPr>
            <a:r>
              <a:rPr lang="en-US" sz="1400" b="1" dirty="0" smtClean="0">
                <a:solidFill>
                  <a:srgbClr val="C00000"/>
                </a:solidFill>
              </a:rPr>
              <a:t>Thermal Insulation Coatings- </a:t>
            </a:r>
            <a:r>
              <a:rPr lang="en-US" sz="1400" dirty="0" smtClean="0"/>
              <a:t>Based on the heat resistant medium and after adding special additives and ceramic microspheres, UGAM thermal insulation coatings are manufactured for energy saving due to reducing heat losses from ovens, furnaces or refrigerators. These microspheres are used in manufacturing tiles used for exterior cladding of space shuttle. These coatings reduce energy from 10 to 20 percent in practical. The selection of coating is same as heat resistant coating selection. These coatings are named as UGAM INSULMIX, UGAM H R T I 200, UGAM H R T I 400, UGAM H R T I 600, UGAM H R T I 1200 and UGAM H R T I 1800.</a:t>
            </a:r>
          </a:p>
          <a:p>
            <a:pPr marL="514350" indent="-514350">
              <a:buAutoNum type="arabicPeriod" startAt="5"/>
            </a:pPr>
            <a:r>
              <a:rPr lang="en-US" sz="1400" b="1" dirty="0" smtClean="0">
                <a:solidFill>
                  <a:srgbClr val="C00000"/>
                </a:solidFill>
              </a:rPr>
              <a:t>Fire Retardant Coatings -  </a:t>
            </a:r>
            <a:r>
              <a:rPr lang="en-US" sz="1400" dirty="0" smtClean="0"/>
              <a:t>We are specialized in manufacturing Fire retardant coatings. We have separate coatings for walls, wood, cable and steel. For steel we have different coatings for interior atmosphere and exterior atmosphere. The fire ratings of the coating depend on the thickness of the coating and is directly proportional to the thickness. Fire rating means the surface will be protected for that much time. These ratings are 30 minutes, 60 minutes,  and 120 minutes or half hour, one hour and two hours. The purpose is for getting the time till help arrives to protect property and lives. These coatings require fire rated primer followed by fire retardant intermediate coating and then finally the topcoat on the top. Primer is applied in single coat and is different for different surfaces. Intermediate coating thickness is different for different ratings and different surfaces. The topcoat requires two coats. The topcoat is necessary for protection of intermediate coat and also for providing aesthetic value to the surface. We provide the test certificate for each batch we produce and the tests are done as per ASTM test procedures.</a:t>
            </a:r>
            <a:endParaRPr lang="en-US" sz="1400" b="1" dirty="0" smtClean="0"/>
          </a:p>
          <a:p>
            <a:endParaRPr lang="en-US" sz="1400" dirty="0" smtClean="0"/>
          </a:p>
          <a:p>
            <a:endParaRPr lang="en-IN"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SHADES OF HEAT RESISTANT PAINTS.</a:t>
            </a:r>
            <a:endParaRPr lang="en-IN" dirty="0"/>
          </a:p>
        </p:txBody>
      </p:sp>
      <p:sp>
        <p:nvSpPr>
          <p:cNvPr id="3" name="Content Placeholder 2"/>
          <p:cNvSpPr>
            <a:spLocks noGrp="1"/>
          </p:cNvSpPr>
          <p:nvPr>
            <p:ph idx="1"/>
          </p:nvPr>
        </p:nvSpPr>
        <p:spPr>
          <a:xfrm>
            <a:off x="457200" y="5949280"/>
            <a:ext cx="8229600" cy="648072"/>
          </a:xfrm>
        </p:spPr>
        <p:txBody>
          <a:bodyPr>
            <a:normAutofit fontScale="70000" lnSpcReduction="20000"/>
          </a:bodyPr>
          <a:lstStyle/>
          <a:p>
            <a:r>
              <a:rPr lang="en-US" dirty="0" smtClean="0"/>
              <a:t>Please note: these shades are available up to 600 deg C. for further processing temperatures pl confirm with ALBION TECH (INDIA).</a:t>
            </a:r>
          </a:p>
          <a:p>
            <a:endParaRPr lang="en-IN" dirty="0"/>
          </a:p>
        </p:txBody>
      </p:sp>
      <p:pic>
        <p:nvPicPr>
          <p:cNvPr id="4" name="Content Placeholder 3" descr="shades.JPG"/>
          <p:cNvPicPr>
            <a:picLocks noChangeAspect="1"/>
          </p:cNvPicPr>
          <p:nvPr/>
        </p:nvPicPr>
        <p:blipFill>
          <a:blip r:embed="rId2" cstate="print"/>
          <a:stretch>
            <a:fillRect/>
          </a:stretch>
        </p:blipFill>
        <p:spPr>
          <a:xfrm>
            <a:off x="2590800" y="1700808"/>
            <a:ext cx="3956397" cy="40141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lstStyle/>
          <a:p>
            <a:r>
              <a:rPr lang="en-US" dirty="0" smtClean="0"/>
              <a:t>H R T I 600 - SILVER</a:t>
            </a:r>
            <a:endParaRPr lang="en-IN" dirty="0"/>
          </a:p>
        </p:txBody>
      </p:sp>
      <p:sp>
        <p:nvSpPr>
          <p:cNvPr id="3" name="Content Placeholder 2"/>
          <p:cNvSpPr>
            <a:spLocks noGrp="1"/>
          </p:cNvSpPr>
          <p:nvPr>
            <p:ph idx="1"/>
          </p:nvPr>
        </p:nvSpPr>
        <p:spPr>
          <a:xfrm>
            <a:off x="457200" y="6021288"/>
            <a:ext cx="8229600" cy="576064"/>
          </a:xfrm>
        </p:spPr>
        <p:txBody>
          <a:bodyPr>
            <a:normAutofit fontScale="62500" lnSpcReduction="20000"/>
          </a:bodyPr>
          <a:lstStyle/>
          <a:p>
            <a:r>
              <a:rPr lang="en-GB" dirty="0" smtClean="0"/>
              <a:t>INTERIOR OF AUTOMOTIVE OVEN COATED WITH H R T I 600.</a:t>
            </a:r>
            <a:endParaRPr lang="en-US" dirty="0" smtClean="0"/>
          </a:p>
          <a:p>
            <a:endParaRPr lang="en-IN" dirty="0"/>
          </a:p>
        </p:txBody>
      </p:sp>
      <p:pic>
        <p:nvPicPr>
          <p:cNvPr id="4" name="Picture 2"/>
          <p:cNvPicPr>
            <a:picLocks noChangeAspect="1" noChangeArrowheads="1"/>
          </p:cNvPicPr>
          <p:nvPr/>
        </p:nvPicPr>
        <p:blipFill>
          <a:blip r:embed="rId2" cstate="print"/>
          <a:srcRect/>
          <a:stretch>
            <a:fillRect/>
          </a:stretch>
        </p:blipFill>
        <p:spPr bwMode="auto">
          <a:xfrm>
            <a:off x="990600" y="1268760"/>
            <a:ext cx="7391400" cy="4176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R T I 600 - SILVER</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GB" dirty="0" smtClean="0"/>
              <a:t>Use  This coating is suitable for application to industrial chimneys, Ovens running between 250 degrees C and 550 degrees C. This is energy saving coating and should be proposed for above temperatures. By use of AU H R T I 600 heat losses are reduced by 10- 15%. </a:t>
            </a:r>
          </a:p>
          <a:p>
            <a:endParaRPr lang="en-GB" dirty="0" smtClean="0"/>
          </a:p>
          <a:p>
            <a:pPr>
              <a:buNone/>
            </a:pPr>
            <a:r>
              <a:rPr lang="en-GB" dirty="0" smtClean="0"/>
              <a:t> 	</a:t>
            </a:r>
            <a:r>
              <a:rPr lang="en-GB" b="1" i="1" dirty="0" smtClean="0"/>
              <a:t>Projects Completed</a:t>
            </a:r>
            <a:r>
              <a:rPr lang="en-GB" dirty="0" smtClean="0"/>
              <a:t>	</a:t>
            </a:r>
            <a:endParaRPr lang="en-US" dirty="0" smtClean="0"/>
          </a:p>
          <a:p>
            <a:pPr lvl="0"/>
            <a:r>
              <a:rPr lang="en-GB" dirty="0" smtClean="0"/>
              <a:t>MAHINDRA AND MAHINDRA LTD. NASIK.</a:t>
            </a:r>
            <a:endParaRPr lang="en-US" dirty="0" smtClean="0"/>
          </a:p>
          <a:p>
            <a:pPr lvl="0"/>
            <a:r>
              <a:rPr lang="en-GB" dirty="0" smtClean="0"/>
              <a:t>MAHINDRA AND MAHINDRA LTD. ZAHEERABAD.</a:t>
            </a:r>
            <a:endParaRPr lang="en-US" dirty="0" smtClean="0"/>
          </a:p>
          <a:p>
            <a:pPr lvl="0"/>
            <a:r>
              <a:rPr lang="en-GB" dirty="0" smtClean="0"/>
              <a:t>APOLLO TYRES LTD. LIMDA, BARODA</a:t>
            </a:r>
            <a:endParaRPr lang="en-US" dirty="0" smtClean="0"/>
          </a:p>
          <a:p>
            <a:r>
              <a:rPr lang="en-GB" dirty="0" smtClean="0"/>
              <a:t>ENKEI WHEEL LTD, SHIKRAPUR</a:t>
            </a:r>
            <a:endParaRPr lang="en-US" dirty="0" smtClean="0"/>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R T I 1200 WATERBASE</a:t>
            </a:r>
            <a:endParaRPr lang="en-IN" dirty="0"/>
          </a:p>
        </p:txBody>
      </p:sp>
      <p:sp>
        <p:nvSpPr>
          <p:cNvPr id="3" name="Content Placeholder 2"/>
          <p:cNvSpPr>
            <a:spLocks noGrp="1"/>
          </p:cNvSpPr>
          <p:nvPr>
            <p:ph idx="1"/>
          </p:nvPr>
        </p:nvSpPr>
        <p:spPr>
          <a:xfrm>
            <a:off x="457200" y="6093296"/>
            <a:ext cx="8229600" cy="432048"/>
          </a:xfrm>
        </p:spPr>
        <p:txBody>
          <a:bodyPr>
            <a:normAutofit fontScale="62500" lnSpcReduction="20000"/>
          </a:bodyPr>
          <a:lstStyle/>
          <a:p>
            <a:r>
              <a:rPr lang="en-US" dirty="0" smtClean="0"/>
              <a:t>Application of AU H R T I 1200 WATERBASE done to interior of furnace</a:t>
            </a:r>
            <a:endParaRPr lang="en-IN" dirty="0"/>
          </a:p>
        </p:txBody>
      </p:sp>
      <p:pic>
        <p:nvPicPr>
          <p:cNvPr id="4" name="Picture 2"/>
          <p:cNvPicPr>
            <a:picLocks noChangeAspect="1" noChangeArrowheads="1"/>
          </p:cNvPicPr>
          <p:nvPr/>
        </p:nvPicPr>
        <p:blipFill>
          <a:blip r:embed="rId2" cstate="print"/>
          <a:srcRect/>
          <a:stretch>
            <a:fillRect/>
          </a:stretch>
        </p:blipFill>
        <p:spPr bwMode="auto">
          <a:xfrm>
            <a:off x="609600" y="1484783"/>
            <a:ext cx="8229600" cy="43064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R T I 1200 WATERBASE</a:t>
            </a:r>
            <a:endParaRPr lang="en-IN" dirty="0"/>
          </a:p>
        </p:txBody>
      </p:sp>
      <p:sp>
        <p:nvSpPr>
          <p:cNvPr id="3" name="Content Placeholder 2"/>
          <p:cNvSpPr>
            <a:spLocks noGrp="1"/>
          </p:cNvSpPr>
          <p:nvPr>
            <p:ph idx="1"/>
          </p:nvPr>
        </p:nvSpPr>
        <p:spPr>
          <a:xfrm>
            <a:off x="457200" y="1214422"/>
            <a:ext cx="8229600" cy="5094938"/>
          </a:xfrm>
        </p:spPr>
        <p:txBody>
          <a:bodyPr>
            <a:normAutofit fontScale="77500" lnSpcReduction="20000"/>
          </a:bodyPr>
          <a:lstStyle/>
          <a:p>
            <a:r>
              <a:rPr lang="en-GB" dirty="0" smtClean="0"/>
              <a:t>Covering			25 – 30 sq ft per Kg.</a:t>
            </a:r>
            <a:endParaRPr lang="en-US" dirty="0" smtClean="0"/>
          </a:p>
          <a:p>
            <a:pPr algn="just"/>
            <a:r>
              <a:rPr lang="en-GB" dirty="0" smtClean="0"/>
              <a:t>Volume solids.		100% in supply form	 </a:t>
            </a:r>
            <a:endParaRPr lang="en-US" dirty="0" smtClean="0"/>
          </a:p>
          <a:p>
            <a:pPr algn="just"/>
            <a:r>
              <a:rPr lang="en-GB" dirty="0" smtClean="0"/>
              <a:t>Heat Resistance		up to 1200 deg Celsius.	</a:t>
            </a:r>
            <a:endParaRPr lang="en-US" dirty="0" smtClean="0"/>
          </a:p>
          <a:p>
            <a:pPr marL="3713163" indent="-3576638" algn="just"/>
            <a:r>
              <a:rPr lang="en-GB" dirty="0" smtClean="0"/>
              <a:t> To be used for coating furnace bricks from interior of the furnaces. If the interior is of metal, solvent base grade should be used.</a:t>
            </a:r>
            <a:endParaRPr lang="en-US" dirty="0" smtClean="0"/>
          </a:p>
          <a:p>
            <a:pPr algn="just"/>
            <a:endParaRPr lang="en-GB" b="1" i="1" dirty="0" smtClean="0"/>
          </a:p>
          <a:p>
            <a:pPr algn="just">
              <a:buNone/>
            </a:pPr>
            <a:r>
              <a:rPr lang="en-GB" b="1" i="1" dirty="0" smtClean="0"/>
              <a:t>Furnace Projects Completed</a:t>
            </a:r>
          </a:p>
          <a:p>
            <a:pPr algn="just">
              <a:buNone/>
            </a:pPr>
            <a:endParaRPr lang="en-US" dirty="0" smtClean="0"/>
          </a:p>
          <a:p>
            <a:pPr lvl="0"/>
            <a:r>
              <a:rPr lang="en-GB" dirty="0" smtClean="0"/>
              <a:t>TUBE PRODUCTS OF INDIA LTD, CHENNAI</a:t>
            </a:r>
            <a:endParaRPr lang="en-US" dirty="0" smtClean="0"/>
          </a:p>
          <a:p>
            <a:pPr lvl="0"/>
            <a:r>
              <a:rPr lang="en-GB" dirty="0" smtClean="0"/>
              <a:t>SEAMLESS PRODUCTS LTD, PEN</a:t>
            </a:r>
            <a:endParaRPr lang="en-US" dirty="0" smtClean="0"/>
          </a:p>
          <a:p>
            <a:pPr lvl="0"/>
            <a:r>
              <a:rPr lang="en-GB" dirty="0" smtClean="0"/>
              <a:t>ASHOK LEYLAND LTD. </a:t>
            </a:r>
            <a:endParaRPr lang="en-US" dirty="0" smtClean="0"/>
          </a:p>
          <a:p>
            <a:pPr lvl="0"/>
            <a:r>
              <a:rPr lang="en-GB" dirty="0" smtClean="0"/>
              <a:t>ALICON CAST ALLOYS LTD.</a:t>
            </a:r>
            <a:endParaRPr lang="en-US" dirty="0" smtClean="0"/>
          </a:p>
          <a:p>
            <a:pPr lvl="0"/>
            <a:r>
              <a:rPr lang="en-GB" dirty="0" smtClean="0"/>
              <a:t>ANDHRA SINTERED PRODUCTS LTD.</a:t>
            </a:r>
            <a:endParaRPr lang="en-US" dirty="0" smtClean="0"/>
          </a:p>
          <a:p>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273</TotalTime>
  <Words>1499</Words>
  <Application>Microsoft Office PowerPoint</Application>
  <PresentationFormat>On-screen Show (4:3)</PresentationFormat>
  <Paragraphs>119</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Apex</vt:lpstr>
      <vt:lpstr>Picture</vt:lpstr>
      <vt:lpstr>POWER SOLUTION SERVICES  (INOVATIVE ENERGY SOLUTION) </vt:lpstr>
      <vt:lpstr>INTRODUCTION</vt:lpstr>
      <vt:lpstr>SELECTION OF COATING</vt:lpstr>
      <vt:lpstr>SELECTION OF COATING… </vt:lpstr>
      <vt:lpstr>SPECIAL SHADES OF HEAT RESISTANT PAINTS.</vt:lpstr>
      <vt:lpstr>H R T I 600 - SILVER</vt:lpstr>
      <vt:lpstr>H R T I 600 - SILVER</vt:lpstr>
      <vt:lpstr>H R T I 1200 WATERBASE</vt:lpstr>
      <vt:lpstr>H R T I 1200 WATERBASE</vt:lpstr>
      <vt:lpstr>AU V C T I COATING</vt:lpstr>
      <vt:lpstr>AU INSULMIX</vt:lpstr>
      <vt:lpstr>AU INSULMIX</vt:lpstr>
      <vt:lpstr>AU INSULMIX</vt:lpstr>
      <vt:lpstr>AU INSULMIX</vt:lpstr>
      <vt:lpstr>AU INSULMIX</vt:lpstr>
      <vt:lpstr>AU INSULMIX</vt:lpstr>
      <vt:lpstr>AU INSULMIX</vt:lpstr>
      <vt:lpstr>AU INSULMIX.</vt:lpstr>
      <vt:lpstr>AU H R T I 600.</vt:lpstr>
      <vt:lpstr>AU H R T I 1200 WATERBASE</vt:lpstr>
      <vt:lpstr>AU CHEMICAL RESISTANT EPOXY</vt:lpstr>
      <vt:lpstr>AU ANTICORROSIVE POLYURETHANE </vt:lpstr>
      <vt:lpstr>Slide 23</vt:lpstr>
      <vt:lpstr>Slide 24</vt:lpstr>
      <vt:lpstr>TANKS FOR RELIANCE.</vt:lpstr>
      <vt:lpstr>MAHARASHTRA SEAMLESS COOLING TOWER TANKS.</vt:lpstr>
      <vt:lpstr>TOP OF SCHOOL BUS AT DELHI.</vt:lpstr>
      <vt:lpstr>SIEMENS COLD STORAGE             CONTAINER REDUCTION IN FUEL CONSUMPTION BY 35 PERCENT.</vt:lpstr>
      <vt:lpstr>BHARAT FORGE LTD, PUNE</vt:lpstr>
      <vt:lpstr>WALCHAND INSTITUTE OF TECHNOLOGY, SOLAPUR</vt:lpstr>
      <vt:lpstr>BHAGWAN MAHAVEER JAIN TEMPLE, PUNE</vt:lpstr>
      <vt:lpstr>MAHARASHTRA HOUSING DEVELOPMENT COLONY, MORWADI.</vt:lpstr>
      <vt:lpstr>TATA MOTORS JLR PLANT</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Albion tech (INDIA)                                                                    (INOVATIVE ENERGY SOLUTION)</dc:title>
  <dc:creator>abc</dc:creator>
  <cp:lastModifiedBy>abcd</cp:lastModifiedBy>
  <cp:revision>61</cp:revision>
  <dcterms:created xsi:type="dcterms:W3CDTF">2016-06-12T10:26:05Z</dcterms:created>
  <dcterms:modified xsi:type="dcterms:W3CDTF">2016-07-13T13:19:47Z</dcterms:modified>
</cp:coreProperties>
</file>